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Open Sans SemiBold"/>
      <p:regular r:id="rId45"/>
      <p:bold r:id="rId46"/>
      <p:italic r:id="rId47"/>
      <p:boldItalic r:id="rId48"/>
    </p:embeddedFont>
    <p:embeddedFont>
      <p:font typeface="Open Sans Light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OpenSansSemiBold-bold.fntdata"/><Relationship Id="rId45" Type="http://schemas.openxmlformats.org/officeDocument/2006/relationships/font" Target="fonts/OpenSans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SemiBold-boldItalic.fntdata"/><Relationship Id="rId47" Type="http://schemas.openxmlformats.org/officeDocument/2006/relationships/font" Target="fonts/OpenSansSemiBold-italic.fntdata"/><Relationship Id="rId49" Type="http://schemas.openxmlformats.org/officeDocument/2006/relationships/font" Target="fonts/OpenSa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Light-italic.fntdata"/><Relationship Id="rId50" Type="http://schemas.openxmlformats.org/officeDocument/2006/relationships/font" Target="fonts/OpenSansLight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OpenSans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dafad9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dafad9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818037d3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818037d3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first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18037d3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18037d3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Málo prostoru - častá chyba, ale co  je moc je moc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278fa713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278fa713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Něco víme, že je dobré a nějak se používá, něco vůbec nevnímáme, což je dobře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 se mění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Mají různé názvy a různé přístupy, taky se mění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Stejně jako technologie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818037d3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818037d3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818037d3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818037d3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UX designér není umělec, netráví svoji pracovní dobu tím, že něco hezkého kreslí. Dokonce ani nemusí umětkreslit. UX designér ani nekóduje. UX designér řeší problémy. UX designer není grafik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Aby problémy řešil, musí mít výzkum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2e0f60f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2e0f60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Běžně ve velkých firmách oddělení (marketing/UX research), v menších analytik/system engineer, v ještě menších sami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Tester – 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Programátor má jiné prostředí, ale taky často přináší dobré podněty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5359b5f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5359b5f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Zjistit proč danou funkcionalitu chce.</a:t>
            </a:r>
            <a:br>
              <a:rPr lang="en"/>
            </a:br>
            <a:r>
              <a:rPr lang="en"/>
              <a:t>Pozor, kdo to chce – aby nebyl jenom jeden, kterému to tak vyhovuje. Pozor, aby se neimplementovalo složitě něco, co se použije jednou za rok.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Vše je potřeba si první vyzkoušet nanečisto, nepodceňovat dry run.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Více druhů dotazníků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2e0f60f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2e0f60f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hned na začátku, s náčrty, s protypem, hotovým produktem…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Objektivní – něco, co jde dokázat (jak dlouho používáš něco, měření a statistiky)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Subjektivní – sluší mi to? Nejsem v tom tlustá? Líbí se vám ta modrá na webu? Věříte společnosti, kterou vám prezentuje tento web?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278fa71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278fa71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Nejdůležitější část, pokud se nedostanete k zákazníkovi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45bc0f4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45bc0f4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Dlouhé nehty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dafad92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dafad92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45bc0f4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45bc0f4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45bc0f4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45bc0f4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5359b5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5359b5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5359b5f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5359b5f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5359b5f7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5359b5f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818037d3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818037d3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818037d3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818037d3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818037d3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818037d3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45bc0f41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45bc0f41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Jazyk uživatele – streat-wear obchod | obchod pro maminky | pejskaři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2e9da97c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2e9da97c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afad92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afad92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Nebudeme probírat UX jako takové, ale přednášky by vám měly sloužit k tomu, abyste zvládly základní design bez designéra, abyste zvládly zjistit si co nejvíc, navrhnout, otestovat.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a0d9d1f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a0d9d1f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Jazyk uživatele – streat-wear obchod | obchod pro maminky | pejskaři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chocholate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a0d9d1f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a0d9d1f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0d9d1f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a0d9d1f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Jazyk uživatele – streat-wear obchod | obchod pro maminky | pejskaři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chocholate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45bc0f4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45bc0f4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45bc0f4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45bc0f4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45bc0f41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45bc0f41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dafad92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dafad92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78fa71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278fa71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QR kód, psaní telefonního čísla po třech, odkaz na věc, o které mluvíte v e-mailu, příbory ve stejném šuplíku.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278fa71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278fa71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Definicí je mnoho, ale obvykle všechny zdůrazňují, že jde především o zkušenost nebo zážitek osoby, která interaguje s nějakým produktem nebo službou.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Všimněte si, že zde ani jednou nepadne nic o tom, že by tento produkt nebo služba musely být výhradně digitální. Uživatelskou zkušenost získáváme z používání prakticky čehokoli - židle, hrnek, proces výměny občanky na úřadu.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45bc0f4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45bc0f4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"/>
              <a:t>Pražské metro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45bc0f4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45bc0f4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278fa71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278fa71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- verze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Claim - modré pozadí">
  <p:cSld name="CUSTOM_4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laim - bílé pozadí">
  <p:cSld name="CUSTOM_4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Claim minimal">
  <p:cSld name="CUSTOM_4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laim - gradient foto">
  <p:cSld name="OBJECT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4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kce s podnadpisem">
  <p:cSld name="CUSTOM_5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i="1" sz="1800">
                <a:solidFill>
                  <a:srgbClr val="888888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18"/>
          <p:cNvSpPr txBox="1"/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1" name="Google Shape;6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Title - verze 2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45875" y="3619475"/>
            <a:ext cx="824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86475" y="4290875"/>
            <a:ext cx="6861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Základní - 1row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Základní - 2row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453200" y="1443050"/>
            <a:ext cx="8238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 title="Nadpis"/>
          <p:cNvSpPr txBox="1"/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7" title="Nadpis"/>
          <p:cNvSpPr txBox="1"/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2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Prázdný">
  <p:cSld name="CUSTOM_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Prázdný s logem">
  <p:cSld name="CUSTOM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llaboutux.org/ux-definition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Design 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Nenuť uživatele přemýšlet – to je první pravidlo UX.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Není to jednorázová záležitost.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Každá firma má svůj proces.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Proces se musí revidovat, vždy se dá totiž vylepšit.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Vědomý v</a:t>
            </a:r>
            <a:r>
              <a:rPr lang="en"/>
              <a:t>s. podvědom</a:t>
            </a:r>
            <a:r>
              <a:rPr lang="en"/>
              <a:t>ý prožitek.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Můžeš mít designový tým, ale ten nebude mít čas.</a:t>
            </a:r>
            <a:endParaRPr/>
          </a:p>
        </p:txBody>
      </p:sp>
      <p:sp>
        <p:nvSpPr>
          <p:cNvPr id="128" name="Google Shape;12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je proces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dělá UX Designér?</a:t>
            </a:r>
            <a:endParaRPr/>
          </a:p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Zkuste hádat!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Řeší problémy :)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Výzkum</a:t>
            </a:r>
            <a:endParaRPr/>
          </a:p>
        </p:txBody>
      </p:sp>
      <p:sp>
        <p:nvSpPr>
          <p:cNvPr id="145" name="Google Shape;145;p35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… na čem to vlastně pracuji?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Cíl: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Zjistit a pochopit reálné problémy a potřeby uživatele.</a:t>
            </a:r>
            <a:endParaRPr/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Vybrané metody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Hloubkový rozhovor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Dotazníky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Webové analytiky</a:t>
            </a:r>
            <a:endParaRPr/>
          </a:p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Analýza konkurence trhu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může být součástí výzkumu?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komplikovaný,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prováděn v různých fázích procesu,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objektivní  x  subjektivní.</a:t>
            </a:r>
            <a:endParaRPr/>
          </a:p>
        </p:txBody>
      </p:sp>
      <p:sp>
        <p:nvSpPr>
          <p:cNvPr id="157" name="Google Shape;157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Výzkum je…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</a:t>
            </a:r>
            <a:endParaRPr/>
          </a:p>
        </p:txBody>
      </p:sp>
      <p:sp>
        <p:nvSpPr>
          <p:cNvPr id="163" name="Google Shape;163;p38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… na čem to vlastně pracuji?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Musím o něm vědět co nejvíc.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Víš, proč danou věc (feature) implementuješ?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 koho? (Proto)Persony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Zkus se vždy vžít do uživatele.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Používám produkt ve stejné situaci?</a:t>
            </a:r>
            <a:endParaRPr/>
          </a:p>
          <a:p>
            <a:pPr indent="-323850" lvl="2" marL="13716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Mám stejně velký monitor?</a:t>
            </a:r>
            <a:endParaRPr/>
          </a:p>
          <a:p>
            <a:pPr indent="-323850" lvl="2" marL="13716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Mám na to stejné množství času?</a:t>
            </a:r>
            <a:endParaRPr/>
          </a:p>
          <a:p>
            <a:pPr indent="-323850" lvl="2" marL="13716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Jsem ve stejném prostředí?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Napiš si o něm nějaké informace na papír.</a:t>
            </a:r>
            <a:endParaRPr/>
          </a:p>
        </p:txBody>
      </p:sp>
      <p:sp>
        <p:nvSpPr>
          <p:cNvPr id="169" name="Google Shape;169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Markéta Szydlowská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UX Designer | Honeywell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Senior Lecturer | Czechitas</a:t>
            </a:r>
            <a:endParaRPr/>
          </a:p>
        </p:txBody>
      </p:sp>
      <p:sp>
        <p:nvSpPr>
          <p:cNvPr id="73" name="Google Shape;73;p22"/>
          <p:cNvSpPr txBox="1"/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Ahoj!</a:t>
            </a:r>
            <a:endParaRPr/>
          </a:p>
        </p:txBody>
      </p:sp>
      <p:pic>
        <p:nvPicPr>
          <p:cNvPr id="74" name="Google Shape;74;p22"/>
          <p:cNvPicPr preferRelativeResize="0"/>
          <p:nvPr/>
        </p:nvPicPr>
        <p:blipFill rotWithShape="1">
          <a:blip r:embed="rId3">
            <a:alphaModFix/>
          </a:blip>
          <a:srcRect b="0" l="2677" r="30539" t="0"/>
          <a:stretch/>
        </p:blipFill>
        <p:spPr>
          <a:xfrm>
            <a:off x="0" y="0"/>
            <a:ext cx="4572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37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Přemýšlej nad tím, ptej se ostatních!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Jako designér musíš vědět ještě víc než uživatel.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Výzkum konkurence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Podívej se, jak danou věc řeší podobné firmy.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Prozkoumej, jak daný prvek řeší podobné produkty. </a:t>
            </a:r>
            <a:endParaRPr/>
          </a:p>
        </p:txBody>
      </p:sp>
      <p:sp>
        <p:nvSpPr>
          <p:cNvPr id="180" name="Google Shape;180;p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6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6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6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Pohlídej si copywritting.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Buď stručná, nikdo dlouhý text číst nebude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Používám jazyk uživatele.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III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925"/>
            <a:ext cx="8839198" cy="3626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9"/>
          <p:cNvSpPr txBox="1"/>
          <p:nvPr/>
        </p:nvSpPr>
        <p:spPr>
          <a:xfrm>
            <a:off x="6977400" y="4548300"/>
            <a:ext cx="2166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www.woox.cz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Úvod do UX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Výzkum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Produkt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Wireframe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Základní prvky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Testování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Adobe XD</a:t>
            </a:r>
            <a:endParaRPr/>
          </a:p>
        </p:txBody>
      </p:sp>
      <p:sp>
        <p:nvSpPr>
          <p:cNvPr id="80" name="Google Shape;80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nás spolu čeká?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Pohlídej si copywritting.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Buď stručná, nikdo dlouhý text číst nebude.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Používám jazyk uživatele.</a:t>
            </a:r>
            <a:endParaRPr sz="18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Nech text přečíst víc lidí, než jej pustíš do světa.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Nezapomeň na tečky za větou.</a:t>
            </a:r>
            <a:endParaRPr/>
          </a:p>
        </p:txBody>
      </p:sp>
      <p:sp>
        <p:nvSpPr>
          <p:cNvPr id="228" name="Google Shape;228;p5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III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96100" y="0"/>
            <a:ext cx="7988650" cy="5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548" y="0"/>
            <a:ext cx="77114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1"/>
          <p:cNvSpPr txBox="1"/>
          <p:nvPr/>
        </p:nvSpPr>
        <p:spPr>
          <a:xfrm>
            <a:off x="7026175" y="4795125"/>
            <a:ext cx="2502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Facebook Rairls Girls CZ</a:t>
            </a:r>
            <a:endParaRPr sz="11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Pohlídej si copywritting.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Buď stručná, nikdo dlouhý text číst nebude.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Používám jazyk uživatele.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Nech text přečíst víc lidí, než jej pustíš do světa.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Nezapomeň na tečky za větou.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Uživatele informuj o tom, co se děje.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Loading, error, povedlo se/nepovedlo se…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Pomoz mu tak, že ví, co se stane po stisknutí tlačítka.</a:t>
            </a:r>
            <a:endParaRPr/>
          </a:p>
        </p:txBody>
      </p:sp>
      <p:sp>
        <p:nvSpPr>
          <p:cNvPr id="241" name="Google Shape;241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III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38" y="983400"/>
            <a:ext cx="4633524" cy="24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Je hrozně těžké odprostit se od toho, jak produkt vnímám já jako „designer“ a jak jej vnímá uživatel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Souvisí s personama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Ochranné a jiné pomůcky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Pohlídej si vizuál a velikost prvků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IV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Sladím s ostatními produkty z portolia.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Zjednoduším si práci.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Zjednoduším to uživatelům.</a:t>
            </a:r>
            <a:endParaRPr/>
          </a:p>
        </p:txBody>
      </p:sp>
      <p:sp>
        <p:nvSpPr>
          <p:cNvPr id="258" name="Google Shape;258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Produkt, na kterém pracuji IV</a:t>
            </a:r>
            <a:endParaRPr/>
          </a:p>
        </p:txBody>
      </p:sp>
      <p:pic>
        <p:nvPicPr>
          <p:cNvPr id="259" name="Google Shape;2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950" y="3228250"/>
            <a:ext cx="432040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369" y="2283025"/>
            <a:ext cx="5626406" cy="8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521" y="4052525"/>
            <a:ext cx="4123952" cy="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Základy UX designu</a:t>
            </a:r>
            <a:br>
              <a:rPr lang="en"/>
            </a:br>
            <a:r>
              <a:rPr lang="en"/>
              <a:t>Výzkum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Produkt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Úvod do UX</a:t>
            </a:r>
            <a:endParaRPr/>
          </a:p>
        </p:txBody>
      </p:sp>
      <p:sp>
        <p:nvSpPr>
          <p:cNvPr id="91" name="Google Shape;91;p25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… co znamená a proč je vlastně potřeba?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NN Group: “Pojem user experience zahrnuje veškeré aspekty interakce koncového uživatele s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 firmou a jejími službami a produkty</a:t>
            </a:r>
            <a:r>
              <a:rPr lang="en" sz="1600"/>
              <a:t>.”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Wikipedia: “Veškeré emoce a zážitky osoby interagující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 určitým produktem, systémem nebo službou</a:t>
            </a:r>
            <a:r>
              <a:rPr lang="en" sz="1600"/>
              <a:t>.”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ISO 9241-210: “Vnímání a reakce osoby, které vyplývají z použití nebo očekávaného použití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výrobku, systému nebo služby</a:t>
            </a:r>
            <a:r>
              <a:rPr lang="en" sz="1600"/>
              <a:t>.”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UX Collective (2018): “User experience jsou veškeré zkušenosti a zážitky, které uživatel prožívá v důsledku interakce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s objektem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/>
              <a:t>v určitém kontextu.”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rgbClr val="434343"/>
                </a:solidFill>
              </a:rPr>
              <a:t>...a mnoho dalších definicí!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https://www.allaboutux.org/ux-definitions</a:t>
            </a:r>
            <a:endParaRPr sz="1900"/>
          </a:p>
        </p:txBody>
      </p:sp>
      <p:sp>
        <p:nvSpPr>
          <p:cNvPr id="97" name="Google Shape;97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to UX?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050"/>
            <a:ext cx="8839201" cy="395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25" y="143225"/>
            <a:ext cx="8346750" cy="46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53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